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58" r:id="rId5"/>
    <p:sldId id="259" r:id="rId6"/>
    <p:sldId id="260" r:id="rId7"/>
    <p:sldId id="274" r:id="rId8"/>
    <p:sldId id="275" r:id="rId9"/>
    <p:sldId id="276" r:id="rId10"/>
    <p:sldId id="282" r:id="rId11"/>
    <p:sldId id="283" r:id="rId12"/>
    <p:sldId id="263" r:id="rId13"/>
    <p:sldId id="265" r:id="rId14"/>
    <p:sldId id="279" r:id="rId15"/>
    <p:sldId id="280" r:id="rId16"/>
    <p:sldId id="281" r:id="rId17"/>
    <p:sldId id="266" r:id="rId18"/>
    <p:sldId id="267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vMZg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609600" y="1600200"/>
          <a:ext cx="7793038" cy="3429000"/>
        </p:xfrm>
        <a:graphic>
          <a:graphicData uri="http://schemas.openxmlformats.org/presentationml/2006/ole">
            <p:oleObj spid="_x0000_s49154" name="Equation" r:id="rId3" imgW="23238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17.     sin ( A +B ) + sin ( A – B ) =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18.     sin ( A +B ) – sin ( A – B ) =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19.   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+B ) +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A-B)=   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 20 .  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– B ) –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+ B ) = ?</a:t>
            </a:r>
          </a:p>
          <a:p>
            <a:pPr>
              <a:buNone/>
            </a:pPr>
            <a:r>
              <a:rPr lang="en-US" sz="4000" dirty="0" smtClean="0"/>
              <a:t> 21.   </a:t>
            </a:r>
            <a:r>
              <a:rPr lang="en-US" sz="4000" dirty="0" err="1" smtClean="0"/>
              <a:t>sinC</a:t>
            </a:r>
            <a:r>
              <a:rPr lang="en-US" sz="4000" dirty="0" smtClean="0"/>
              <a:t> + </a:t>
            </a:r>
            <a:r>
              <a:rPr lang="en-US" sz="4000" dirty="0" err="1" smtClean="0"/>
              <a:t>sinD</a:t>
            </a:r>
            <a:r>
              <a:rPr lang="en-US" sz="4000" dirty="0" smtClean="0"/>
              <a:t>  = 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 22.   </a:t>
            </a:r>
            <a:r>
              <a:rPr lang="en-US" sz="4000" dirty="0" err="1" smtClean="0"/>
              <a:t>sinC</a:t>
            </a:r>
            <a:r>
              <a:rPr lang="en-US" sz="4000" dirty="0" smtClean="0"/>
              <a:t>  -  </a:t>
            </a:r>
            <a:r>
              <a:rPr lang="en-US" sz="4000" dirty="0" err="1" smtClean="0"/>
              <a:t>sinD</a:t>
            </a:r>
            <a:r>
              <a:rPr lang="en-US" sz="4000" dirty="0" smtClean="0"/>
              <a:t>  =  ?</a:t>
            </a:r>
          </a:p>
          <a:p>
            <a:pPr>
              <a:buNone/>
            </a:pPr>
            <a:r>
              <a:rPr lang="en-US" sz="4000" dirty="0" smtClean="0"/>
              <a:t> 23.   </a:t>
            </a:r>
            <a:r>
              <a:rPr lang="en-US" sz="4000" dirty="0" err="1" smtClean="0"/>
              <a:t>cosC</a:t>
            </a:r>
            <a:r>
              <a:rPr lang="en-US" sz="4000" dirty="0" smtClean="0"/>
              <a:t> +  </a:t>
            </a:r>
            <a:r>
              <a:rPr lang="en-US" sz="4000" dirty="0" err="1" smtClean="0"/>
              <a:t>cosD</a:t>
            </a:r>
            <a:r>
              <a:rPr lang="en-US" sz="4000" dirty="0" smtClean="0"/>
              <a:t>  =  ?</a:t>
            </a:r>
          </a:p>
          <a:p>
            <a:pPr>
              <a:buNone/>
            </a:pPr>
            <a:r>
              <a:rPr lang="en-US" sz="4000" dirty="0" smtClean="0"/>
              <a:t>25.   </a:t>
            </a:r>
            <a:r>
              <a:rPr lang="en-US" sz="4000" dirty="0" err="1" smtClean="0"/>
              <a:t>cosC</a:t>
            </a:r>
            <a:r>
              <a:rPr lang="en-US" sz="4000" dirty="0" smtClean="0"/>
              <a:t>  -   </a:t>
            </a:r>
            <a:r>
              <a:rPr lang="en-US" sz="4000" dirty="0" err="1" smtClean="0"/>
              <a:t>cosD</a:t>
            </a:r>
            <a:r>
              <a:rPr lang="en-US" sz="4000" dirty="0" smtClean="0"/>
              <a:t>  =  ?</a:t>
            </a:r>
            <a:endParaRPr lang="en-GB" sz="40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24000" y="2133600"/>
          <a:ext cx="6019799" cy="3455988"/>
        </p:xfrm>
        <a:graphic>
          <a:graphicData uri="http://schemas.openxmlformats.org/presentationml/2006/ole">
            <p:oleObj spid="_x0000_s18434" name="Equation" r:id="rId3" imgW="231120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676400" y="1600200"/>
          <a:ext cx="5708423" cy="3670300"/>
        </p:xfrm>
        <a:graphic>
          <a:graphicData uri="http://schemas.openxmlformats.org/presentationml/2006/ole">
            <p:oleObj spid="_x0000_s21506" name="Equation" r:id="rId3" imgW="3340080" imgH="1879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(24,25)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(3,16,17,20,30)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700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76800" y="4572000"/>
            <a:ext cx="3429000" cy="16319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78D6EA"/>
                </a:solidFill>
                <a:latin typeface="SutonnyMJ" pitchFamily="2" charset="0"/>
              </a:rPr>
              <a:t>‡mv‡nj wgqv  </a:t>
            </a:r>
            <a: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  <a:t> </a:t>
            </a:r>
            <a:b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</a:br>
            <a:r>
              <a:rPr lang="en-US" sz="2400">
                <a:solidFill>
                  <a:srgbClr val="7030A0"/>
                </a:solidFill>
                <a:latin typeface="SutonnyMJ" pitchFamily="2" charset="0"/>
                <a:ea typeface="NikoshBAN"/>
                <a:cs typeface="NikoshBAN"/>
              </a:rPr>
              <a:t>cÖfvlK, MwYZ</a:t>
            </a:r>
          </a:p>
          <a:p>
            <a:pPr algn="r"/>
            <a:r>
              <a:rPr lang="en-US" sz="2400">
                <a:solidFill>
                  <a:srgbClr val="7030A0"/>
                </a:solidFill>
                <a:latin typeface="SutonnyMJ" pitchFamily="2" charset="0"/>
              </a:rPr>
              <a:t>K¨v›Ub‡g›U cvewjK ¯‹zj I K‡jR ‡gv‡gbkvnx</a:t>
            </a:r>
            <a:endParaRPr lang="en-US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‡jKPvi-4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24000" y="1919288"/>
          <a:ext cx="6096000" cy="3886200"/>
        </p:xfrm>
        <a:graphic>
          <a:graphicData uri="http://schemas.openxmlformats.org/presentationml/2006/ole">
            <p:oleObj spid="_x0000_s2050" name="Equation" r:id="rId3" imgW="1892160" imgH="1206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574800" y="2133600"/>
          <a:ext cx="6218238" cy="2514600"/>
        </p:xfrm>
        <a:graphic>
          <a:graphicData uri="http://schemas.openxmlformats.org/presentationml/2006/ole">
            <p:oleObj spid="_x0000_s3075" name="Equation" r:id="rId3" imgW="23238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19201" y="2089150"/>
          <a:ext cx="5562599" cy="3546475"/>
        </p:xfrm>
        <a:graphic>
          <a:graphicData uri="http://schemas.openxmlformats.org/presentationml/2006/ole">
            <p:oleObj spid="_x0000_s4098" name="Equation" r:id="rId3" imgW="142236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133601" y="1828800"/>
          <a:ext cx="4876800" cy="3124200"/>
        </p:xfrm>
        <a:graphic>
          <a:graphicData uri="http://schemas.openxmlformats.org/presentationml/2006/ole">
            <p:oleObj spid="_x0000_s5122" name="Equation" r:id="rId3" imgW="195552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17. sin ( A +B ) + sin ( A – B ) = 2 </a:t>
            </a:r>
            <a:r>
              <a:rPr lang="en-US" dirty="0" err="1" smtClean="0"/>
              <a:t>sinA</a:t>
            </a:r>
            <a:r>
              <a:rPr lang="en-US" dirty="0" smtClean="0"/>
              <a:t> </a:t>
            </a:r>
            <a:r>
              <a:rPr lang="en-US" dirty="0" err="1" smtClean="0"/>
              <a:t>cosB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18.  sin ( A +B ) – sin ( A – B ) = 2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sinB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19. </a:t>
            </a:r>
            <a:r>
              <a:rPr lang="en-US" dirty="0" err="1" smtClean="0"/>
              <a:t>cos</a:t>
            </a:r>
            <a:r>
              <a:rPr lang="en-US" dirty="0" smtClean="0"/>
              <a:t> ( A +B ) + </a:t>
            </a:r>
            <a:r>
              <a:rPr lang="en-US" dirty="0" err="1" smtClean="0"/>
              <a:t>cos</a:t>
            </a:r>
            <a:r>
              <a:rPr lang="en-US" dirty="0" smtClean="0"/>
              <a:t> ( A-B)=     2cosAcosB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 20 . </a:t>
            </a:r>
            <a:r>
              <a:rPr lang="en-US" dirty="0" err="1" smtClean="0"/>
              <a:t>cos</a:t>
            </a:r>
            <a:r>
              <a:rPr lang="en-US" dirty="0" smtClean="0"/>
              <a:t> ( A – B ) – </a:t>
            </a:r>
            <a:r>
              <a:rPr lang="en-US" dirty="0" err="1" smtClean="0"/>
              <a:t>cos</a:t>
            </a:r>
            <a:r>
              <a:rPr lang="en-US" dirty="0" smtClean="0"/>
              <a:t> ( A + B ) = 2 </a:t>
            </a:r>
            <a:r>
              <a:rPr lang="en-US" dirty="0" err="1" smtClean="0"/>
              <a:t>sinA</a:t>
            </a:r>
            <a:r>
              <a:rPr lang="en-US" dirty="0" smtClean="0"/>
              <a:t> </a:t>
            </a:r>
            <a:r>
              <a:rPr lang="en-US" dirty="0" err="1" smtClean="0"/>
              <a:t>sinB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21. </a:t>
            </a:r>
            <a:r>
              <a:rPr lang="en-US" dirty="0" err="1" smtClean="0"/>
              <a:t>sinC</a:t>
            </a:r>
            <a:r>
              <a:rPr lang="en-US" dirty="0" smtClean="0"/>
              <a:t> + </a:t>
            </a:r>
            <a:r>
              <a:rPr lang="en-US" dirty="0" err="1" smtClean="0"/>
              <a:t>sinD</a:t>
            </a:r>
            <a:r>
              <a:rPr lang="en-US" dirty="0" smtClean="0"/>
              <a:t>  =  2sin           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endParaRPr lang="en-GB" dirty="0" smtClean="0"/>
          </a:p>
          <a:p>
            <a:pPr>
              <a:buNone/>
            </a:pPr>
            <a:r>
              <a:rPr lang="en-US" dirty="0" smtClean="0"/>
              <a:t> 22. </a:t>
            </a:r>
            <a:r>
              <a:rPr lang="en-US" dirty="0" err="1" smtClean="0"/>
              <a:t>sinC</a:t>
            </a:r>
            <a:r>
              <a:rPr lang="en-US" dirty="0" smtClean="0"/>
              <a:t>  -  </a:t>
            </a:r>
            <a:r>
              <a:rPr lang="en-US" dirty="0" err="1" smtClean="0"/>
              <a:t>sinD</a:t>
            </a:r>
            <a:r>
              <a:rPr lang="en-US" dirty="0" smtClean="0"/>
              <a:t>  =  2cos           sin</a:t>
            </a:r>
          </a:p>
          <a:p>
            <a:pPr>
              <a:buNone/>
            </a:pPr>
            <a:r>
              <a:rPr lang="en-US" dirty="0" smtClean="0"/>
              <a:t> 23. </a:t>
            </a:r>
            <a:r>
              <a:rPr lang="en-US" dirty="0" err="1" smtClean="0"/>
              <a:t>cosC</a:t>
            </a:r>
            <a:r>
              <a:rPr lang="en-US" dirty="0" smtClean="0"/>
              <a:t> +  </a:t>
            </a:r>
            <a:r>
              <a:rPr lang="en-US" dirty="0" err="1" smtClean="0"/>
              <a:t>cosD</a:t>
            </a:r>
            <a:r>
              <a:rPr lang="en-US" dirty="0" smtClean="0"/>
              <a:t>  =  2cos           </a:t>
            </a:r>
            <a:r>
              <a:rPr lang="en-US" dirty="0" err="1" smtClean="0"/>
              <a:t>cos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25. </a:t>
            </a:r>
            <a:r>
              <a:rPr lang="en-US" dirty="0" err="1" smtClean="0"/>
              <a:t>cosC</a:t>
            </a:r>
            <a:r>
              <a:rPr lang="en-US" dirty="0" smtClean="0"/>
              <a:t>  -   </a:t>
            </a:r>
            <a:r>
              <a:rPr lang="en-US" dirty="0" err="1" smtClean="0"/>
              <a:t>cosD</a:t>
            </a:r>
            <a:r>
              <a:rPr lang="en-US" dirty="0" smtClean="0"/>
              <a:t>  =  2sin            sin</a:t>
            </a:r>
            <a:endParaRPr lang="en-GB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3011" name="Equation" r:id="rId3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3012" name="Equation" r:id="rId4" imgW="11412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343400" y="3810000"/>
          <a:ext cx="838200" cy="694765"/>
        </p:xfrm>
        <a:graphic>
          <a:graphicData uri="http://schemas.openxmlformats.org/presentationml/2006/ole">
            <p:oleObj spid="_x0000_s43013" name="Equation" r:id="rId5" imgW="43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26. sin 2A = 2sinAcosA</a:t>
            </a:r>
          </a:p>
          <a:p>
            <a:pPr>
              <a:buNone/>
            </a:pPr>
            <a:r>
              <a:rPr lang="en-US" dirty="0" smtClean="0"/>
              <a:t> 27. </a:t>
            </a:r>
            <a:r>
              <a:rPr lang="en-US" dirty="0" err="1" smtClean="0"/>
              <a:t>cos</a:t>
            </a:r>
            <a:r>
              <a:rPr lang="en-US" dirty="0" smtClean="0"/>
              <a:t> 2A =  cos</a:t>
            </a:r>
            <a:r>
              <a:rPr lang="en-US" baseline="30000" dirty="0" smtClean="0"/>
              <a:t>2</a:t>
            </a:r>
            <a:r>
              <a:rPr lang="en-US" dirty="0" smtClean="0"/>
              <a:t>A - </a:t>
            </a:r>
            <a:r>
              <a:rPr lang="en-US" baseline="30000" dirty="0" smtClean="0"/>
              <a:t> </a:t>
            </a:r>
            <a:r>
              <a:rPr lang="en-US" dirty="0" smtClean="0"/>
              <a:t> sin</a:t>
            </a:r>
            <a:r>
              <a:rPr lang="en-US" baseline="30000" dirty="0" smtClean="0"/>
              <a:t>2</a:t>
            </a:r>
            <a:r>
              <a:rPr lang="en-US" dirty="0" smtClean="0"/>
              <a:t>A</a:t>
            </a:r>
          </a:p>
          <a:p>
            <a:pPr>
              <a:buNone/>
            </a:pPr>
            <a:r>
              <a:rPr lang="en-US" dirty="0" smtClean="0"/>
              <a:t> 28. 2 cos</a:t>
            </a:r>
            <a:r>
              <a:rPr lang="en-US" baseline="30000" dirty="0" smtClean="0"/>
              <a:t>2</a:t>
            </a:r>
            <a:r>
              <a:rPr lang="en-US" dirty="0" smtClean="0"/>
              <a:t>A   =  1  +  cos2A</a:t>
            </a:r>
          </a:p>
          <a:p>
            <a:pPr marL="514350" indent="-514350">
              <a:buAutoNum type="arabicPeriod" startAt="29"/>
            </a:pPr>
            <a:r>
              <a:rPr lang="en-US" dirty="0" smtClean="0"/>
              <a:t>2 sin</a:t>
            </a:r>
            <a:r>
              <a:rPr lang="en-US" baseline="30000" dirty="0" smtClean="0"/>
              <a:t>2</a:t>
            </a:r>
            <a:r>
              <a:rPr lang="en-US" dirty="0" smtClean="0"/>
              <a:t>A   =  1 –  cos2A</a:t>
            </a:r>
          </a:p>
          <a:p>
            <a:pPr marL="514350" indent="-514350">
              <a:buAutoNum type="arabicPeriod" startAt="29"/>
            </a:pPr>
            <a:endParaRPr lang="en-GB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4034" name="Equation" r:id="rId3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4035" name="Equation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6858000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306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¯^vMZg </vt:lpstr>
      <vt:lpstr>wÎ‡KvYwgwZi m~Î </vt:lpstr>
      <vt:lpstr>wÎ‡KvYwgwZi m~Î </vt:lpstr>
      <vt:lpstr>wÎ‡KvYwgwZi m~Î </vt:lpstr>
      <vt:lpstr>wÎ‡KvYwgwZi m~Î </vt:lpstr>
      <vt:lpstr>wÎ‡KvYwgwZi m~Î </vt:lpstr>
      <vt:lpstr>wÎ‡KvYwgwZi m~Î </vt:lpstr>
      <vt:lpstr>wÎ‡KvYwgwZi m~Î </vt:lpstr>
      <vt:lpstr>Slide 9</vt:lpstr>
      <vt:lpstr>wÎ‡KvYwgwZi m~Î hvPvB </vt:lpstr>
      <vt:lpstr>wÎ‡KvYwgwZi m~Î hvPvB </vt:lpstr>
      <vt:lpstr>mshy³ †Kv‡Yi wÎ‡KvYwgwZK AbycvZ</vt:lpstr>
      <vt:lpstr>mshy³ †Kv‡Yi wÎ‡KvYwgwZK AbycvZ</vt:lpstr>
      <vt:lpstr>mshy³ †Kv‡Yi wÎ‡KvYwgwZK AbycvZ</vt:lpstr>
      <vt:lpstr>mshy³ †Kv‡Yi wÎ‡KvYwgwZK AbycvZ</vt:lpstr>
      <vt:lpstr>mshy³ †Kv‡Yi wÎ‡KvYwgwZK AbycvZ</vt:lpstr>
      <vt:lpstr>cvV g~j¨vqb</vt:lpstr>
      <vt:lpstr>evwoi KvR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wÎ‡KvYwgwZi m~Î</dc:title>
  <dc:creator>LAB</dc:creator>
  <cp:lastModifiedBy>Lotus Computer</cp:lastModifiedBy>
  <cp:revision>75</cp:revision>
  <dcterms:created xsi:type="dcterms:W3CDTF">2015-08-21T02:59:40Z</dcterms:created>
  <dcterms:modified xsi:type="dcterms:W3CDTF">2016-11-18T12:21:41Z</dcterms:modified>
</cp:coreProperties>
</file>